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77" r:id="rId4"/>
    <p:sldId id="263" r:id="rId5"/>
    <p:sldId id="264" r:id="rId6"/>
    <p:sldId id="270" r:id="rId7"/>
    <p:sldId id="294" r:id="rId8"/>
    <p:sldId id="278" r:id="rId9"/>
    <p:sldId id="288" r:id="rId10"/>
    <p:sldId id="292" r:id="rId11"/>
    <p:sldId id="289" r:id="rId12"/>
    <p:sldId id="293" r:id="rId13"/>
    <p:sldId id="291" r:id="rId14"/>
    <p:sldId id="295" r:id="rId15"/>
    <p:sldId id="296" r:id="rId16"/>
    <p:sldId id="297" r:id="rId17"/>
    <p:sldId id="280" r:id="rId18"/>
    <p:sldId id="286" r:id="rId19"/>
    <p:sldId id="287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192D72C5-7EDB-438E-8026-02B233D5AFCE}">
          <p14:sldIdLst>
            <p14:sldId id="256"/>
            <p14:sldId id="262"/>
            <p14:sldId id="277"/>
            <p14:sldId id="263"/>
            <p14:sldId id="264"/>
          </p14:sldIdLst>
        </p14:section>
        <p14:section name="Untitled Section" id="{77EB475F-04E1-4826-9A85-7D653E7BB967}">
          <p14:sldIdLst>
            <p14:sldId id="270"/>
            <p14:sldId id="294"/>
            <p14:sldId id="278"/>
            <p14:sldId id="288"/>
            <p14:sldId id="292"/>
            <p14:sldId id="289"/>
            <p14:sldId id="293"/>
            <p14:sldId id="291"/>
            <p14:sldId id="295"/>
            <p14:sldId id="296"/>
            <p14:sldId id="297"/>
            <p14:sldId id="280"/>
            <p14:sldId id="286"/>
            <p14:sldId id="28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5581" autoAdjust="0"/>
  </p:normalViewPr>
  <p:slideViewPr>
    <p:cSldViewPr snapToGrid="0">
      <p:cViewPr varScale="1">
        <p:scale>
          <a:sx n="110" d="100"/>
          <a:sy n="110" d="100"/>
        </p:scale>
        <p:origin x="57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35742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7730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22494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1980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2208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583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287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71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3544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0561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3867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D24B68-CB62-47A2-B280-BAB3EF0CB993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337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jpeg"/><Relationship Id="rId7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mailto:office@claygate.surrey.sch.uk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hyperlink" Target="mailto:sen@claygate.surrey.sch.uk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Welcome to Acorns Nursery Curriculum Evening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2455" y="5968510"/>
            <a:ext cx="2658086" cy="64013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39" y="101745"/>
            <a:ext cx="2247761" cy="1800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7422" y="3570285"/>
            <a:ext cx="2221503" cy="30383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81291" y="3570284"/>
            <a:ext cx="1914709" cy="306661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95454" y="3570284"/>
            <a:ext cx="2009578" cy="3066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753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9444" y="258602"/>
            <a:ext cx="10515600" cy="1325563"/>
          </a:xfrm>
        </p:spPr>
        <p:txBody>
          <a:bodyPr/>
          <a:lstStyle/>
          <a:p>
            <a:r>
              <a:rPr lang="en-GB" b="1" dirty="0" smtClean="0"/>
              <a:t>Meet the Team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9238" y="1737333"/>
            <a:ext cx="11355185" cy="4322617"/>
          </a:xfrm>
        </p:spPr>
        <p:txBody>
          <a:bodyPr>
            <a:normAutofit fontScale="92500" lnSpcReduction="20000"/>
          </a:bodyPr>
          <a:lstStyle/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pPr marL="0" indent="0">
              <a:buNone/>
            </a:pPr>
            <a:r>
              <a:rPr lang="en-GB" dirty="0" smtClean="0"/>
              <a:t>             Miss Dias – Head of EYFS	</a:t>
            </a:r>
            <a:r>
              <a:rPr lang="en-GB" dirty="0"/>
              <a:t> </a:t>
            </a:r>
            <a:r>
              <a:rPr lang="en-GB" dirty="0" smtClean="0"/>
              <a:t>                    Mrs </a:t>
            </a:r>
            <a:r>
              <a:rPr lang="en-GB" dirty="0" err="1" smtClean="0"/>
              <a:t>Fransella</a:t>
            </a:r>
            <a:r>
              <a:rPr lang="en-GB" dirty="0" smtClean="0"/>
              <a:t> – Nursery Lead    		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Mrs Evans                      Miss Osborne                   Mrs Stack                        Miss Potter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5459" y="6059950"/>
            <a:ext cx="2658086" cy="640135"/>
          </a:xfrm>
          <a:prstGeom prst="rect">
            <a:avLst/>
          </a:prstGeom>
        </p:spPr>
      </p:pic>
      <p:pic>
        <p:nvPicPr>
          <p:cNvPr id="1026" name="Picture 2" descr="https://www.claygate.surrey.sch.uk/_site/data/files/images/classes/DAEAFAD324B53DC69F50DA542B4265A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-9144000"/>
            <a:ext cx="2437920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145"/>
            <a:ext cx="2243522" cy="179847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26149" y="1170068"/>
            <a:ext cx="1365622" cy="176799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/>
          <a:srcRect l="15248" r="12150"/>
          <a:stretch/>
        </p:blipFill>
        <p:spPr>
          <a:xfrm>
            <a:off x="693818" y="3625232"/>
            <a:ext cx="1248193" cy="181267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18148" y="3626660"/>
            <a:ext cx="1177314" cy="183557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213208" y="3641874"/>
            <a:ext cx="1042588" cy="183555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875936" y="3641874"/>
            <a:ext cx="1108286" cy="179603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10"/>
          <a:srcRect l="8463" r="12961" b="14770"/>
          <a:stretch/>
        </p:blipFill>
        <p:spPr>
          <a:xfrm>
            <a:off x="7898707" y="890670"/>
            <a:ext cx="1149500" cy="1954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85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9553" y="348500"/>
            <a:ext cx="10515600" cy="1325563"/>
          </a:xfrm>
        </p:spPr>
        <p:txBody>
          <a:bodyPr/>
          <a:lstStyle/>
          <a:p>
            <a:r>
              <a:rPr lang="en-GB" b="1" dirty="0" smtClean="0"/>
              <a:t>Meet the Senior Leadership Team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502" y="2224636"/>
            <a:ext cx="10515600" cy="4351338"/>
          </a:xfrm>
        </p:spPr>
        <p:txBody>
          <a:bodyPr/>
          <a:lstStyle/>
          <a:p>
            <a:r>
              <a:rPr lang="en-GB" dirty="0" smtClean="0"/>
              <a:t>Sandra Cunningham: Head Teacher</a:t>
            </a:r>
          </a:p>
          <a:p>
            <a:r>
              <a:rPr lang="en-GB" dirty="0" smtClean="0"/>
              <a:t>Marita </a:t>
            </a:r>
            <a:r>
              <a:rPr lang="en-GB" dirty="0" err="1" smtClean="0"/>
              <a:t>Cunniffe</a:t>
            </a:r>
            <a:r>
              <a:rPr lang="en-GB" dirty="0" smtClean="0"/>
              <a:t>: Inclusion Lead</a:t>
            </a:r>
          </a:p>
          <a:p>
            <a:r>
              <a:rPr lang="en-GB" dirty="0" smtClean="0"/>
              <a:t>Hilary Ali: Deputy Head and DSL</a:t>
            </a:r>
          </a:p>
          <a:p>
            <a:r>
              <a:rPr lang="en-GB" dirty="0" smtClean="0"/>
              <a:t>Holly </a:t>
            </a:r>
            <a:r>
              <a:rPr lang="en-GB" dirty="0" err="1" smtClean="0"/>
              <a:t>Moorhouse</a:t>
            </a:r>
            <a:r>
              <a:rPr lang="en-GB" dirty="0" smtClean="0"/>
              <a:t>: Head of KS2 &amp; Leader of Curriculum</a:t>
            </a:r>
          </a:p>
          <a:p>
            <a:r>
              <a:rPr lang="en-GB" dirty="0" smtClean="0"/>
              <a:t>Susan Minter: Head of KS1</a:t>
            </a:r>
          </a:p>
          <a:p>
            <a:r>
              <a:rPr lang="en-GB" dirty="0" smtClean="0"/>
              <a:t>Luisa Dias: Head of EYFS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5459" y="6059950"/>
            <a:ext cx="2658086" cy="64013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31" y="112043"/>
            <a:ext cx="2243522" cy="179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59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9553" y="348500"/>
            <a:ext cx="10515600" cy="1325563"/>
          </a:xfrm>
        </p:spPr>
        <p:txBody>
          <a:bodyPr/>
          <a:lstStyle/>
          <a:p>
            <a:r>
              <a:rPr lang="en-GB" b="1" dirty="0" smtClean="0"/>
              <a:t>Our CPS Values</a:t>
            </a:r>
            <a:endParaRPr lang="en-GB" b="1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09553" y="1660642"/>
            <a:ext cx="7297364" cy="478492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05459" y="6059950"/>
            <a:ext cx="2658086" cy="64013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031" y="112043"/>
            <a:ext cx="2243522" cy="179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863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9553" y="348500"/>
            <a:ext cx="10515600" cy="1325563"/>
          </a:xfrm>
        </p:spPr>
        <p:txBody>
          <a:bodyPr/>
          <a:lstStyle/>
          <a:p>
            <a:r>
              <a:rPr lang="en-GB" b="1" dirty="0" smtClean="0"/>
              <a:t>Our Expectations</a:t>
            </a:r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5459" y="6059950"/>
            <a:ext cx="2658086" cy="640135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en-GB" dirty="0" smtClean="0"/>
          </a:p>
          <a:p>
            <a:r>
              <a:rPr lang="en-GB" dirty="0" smtClean="0"/>
              <a:t>Independent learners – making choices and showing their interests</a:t>
            </a:r>
          </a:p>
          <a:p>
            <a:r>
              <a:rPr lang="en-GB" dirty="0" smtClean="0"/>
              <a:t>Take ‘risks’ and solve problems</a:t>
            </a:r>
          </a:p>
          <a:p>
            <a:r>
              <a:rPr lang="en-GB" dirty="0" smtClean="0"/>
              <a:t>Attendance and Punctuality</a:t>
            </a:r>
          </a:p>
          <a:p>
            <a:r>
              <a:rPr lang="en-GB" dirty="0" smtClean="0"/>
              <a:t>Be confident individuals</a:t>
            </a:r>
          </a:p>
          <a:p>
            <a:r>
              <a:rPr lang="en-GB" dirty="0" smtClean="0"/>
              <a:t>Smart and ready for learning</a:t>
            </a:r>
          </a:p>
          <a:p>
            <a:r>
              <a:rPr lang="en-GB" dirty="0" smtClean="0"/>
              <a:t>Birthday books for class library are welcome. Reminder that we don’t give out sweets for allergies and religious reasons.</a:t>
            </a:r>
          </a:p>
          <a:p>
            <a:r>
              <a:rPr lang="en-GB" dirty="0" smtClean="0"/>
              <a:t>Have a ‘can do’ attitude when facing difficulties</a:t>
            </a:r>
          </a:p>
          <a:p>
            <a:r>
              <a:rPr lang="en-GB" dirty="0" smtClean="0"/>
              <a:t>Express pride in their own achievements</a:t>
            </a:r>
          </a:p>
          <a:p>
            <a:endParaRPr lang="en-GB" dirty="0"/>
          </a:p>
          <a:p>
            <a:endParaRPr lang="en-GB" dirty="0" smtClean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31" y="82466"/>
            <a:ext cx="2243522" cy="179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937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9553" y="348500"/>
            <a:ext cx="10515600" cy="1325563"/>
          </a:xfrm>
        </p:spPr>
        <p:txBody>
          <a:bodyPr/>
          <a:lstStyle/>
          <a:p>
            <a:r>
              <a:rPr lang="en-GB" b="1" dirty="0" smtClean="0"/>
              <a:t>Timetable – Red Acorns</a:t>
            </a:r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5459" y="6059950"/>
            <a:ext cx="2658086" cy="64013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381" y="1272729"/>
            <a:ext cx="9216000" cy="5580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031" y="112043"/>
            <a:ext cx="1457969" cy="1168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955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9553" y="348500"/>
            <a:ext cx="10515600" cy="1325563"/>
          </a:xfrm>
        </p:spPr>
        <p:txBody>
          <a:bodyPr/>
          <a:lstStyle/>
          <a:p>
            <a:r>
              <a:rPr lang="en-GB" b="1" dirty="0" smtClean="0"/>
              <a:t>Timetable – Blue Acorns</a:t>
            </a:r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5459" y="6059950"/>
            <a:ext cx="2658086" cy="64013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71" y="1278000"/>
            <a:ext cx="9361188" cy="5580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71" y="90000"/>
            <a:ext cx="1481981" cy="11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338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3522" y="380178"/>
            <a:ext cx="9342120" cy="1325563"/>
          </a:xfrm>
        </p:spPr>
        <p:txBody>
          <a:bodyPr/>
          <a:lstStyle/>
          <a:p>
            <a:r>
              <a:rPr lang="en-GB" b="1" dirty="0" smtClean="0"/>
              <a:t>Learning Through Play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22514" y="1993843"/>
            <a:ext cx="5497285" cy="4066107"/>
          </a:xfrm>
        </p:spPr>
        <p:txBody>
          <a:bodyPr>
            <a:normAutofit lnSpcReduction="10000"/>
          </a:bodyPr>
          <a:lstStyle/>
          <a:p>
            <a:r>
              <a:rPr lang="en-GB" b="1" dirty="0" smtClean="0"/>
              <a:t>Teacher Input – Blue Acorns</a:t>
            </a:r>
          </a:p>
          <a:p>
            <a:r>
              <a:rPr lang="en-GB" dirty="0" smtClean="0"/>
              <a:t>English/Topic</a:t>
            </a:r>
          </a:p>
          <a:p>
            <a:r>
              <a:rPr lang="en-GB" dirty="0" smtClean="0"/>
              <a:t>Phonics</a:t>
            </a:r>
          </a:p>
          <a:p>
            <a:r>
              <a:rPr lang="en-GB" dirty="0" smtClean="0"/>
              <a:t>Circle time</a:t>
            </a:r>
          </a:p>
          <a:p>
            <a:r>
              <a:rPr lang="en-GB" dirty="0" smtClean="0"/>
              <a:t>Maths</a:t>
            </a:r>
          </a:p>
          <a:p>
            <a:r>
              <a:rPr lang="en-GB" b="1" dirty="0" smtClean="0"/>
              <a:t>Teacher Input – Red Acorns</a:t>
            </a:r>
          </a:p>
          <a:p>
            <a:r>
              <a:rPr lang="en-GB" dirty="0" smtClean="0"/>
              <a:t>Nursery rhymes/stories</a:t>
            </a:r>
          </a:p>
          <a:p>
            <a:r>
              <a:rPr lang="en-GB" dirty="0" smtClean="0"/>
              <a:t>Chatterbox </a:t>
            </a:r>
          </a:p>
          <a:p>
            <a:endParaRPr lang="en-GB" dirty="0"/>
          </a:p>
          <a:p>
            <a:endParaRPr lang="en-GB" dirty="0" smtClean="0"/>
          </a:p>
          <a:p>
            <a:endParaRPr lang="en-GB" b="1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5888182" y="2743201"/>
            <a:ext cx="5465618" cy="1939636"/>
          </a:xfrm>
        </p:spPr>
        <p:txBody>
          <a:bodyPr>
            <a:normAutofit lnSpcReduction="10000"/>
          </a:bodyPr>
          <a:lstStyle/>
          <a:p>
            <a:r>
              <a:rPr lang="en-GB" b="1" dirty="0" smtClean="0"/>
              <a:t>Child Initiated</a:t>
            </a:r>
          </a:p>
          <a:p>
            <a:r>
              <a:rPr lang="en-GB" dirty="0" smtClean="0"/>
              <a:t>Inside/outside</a:t>
            </a:r>
          </a:p>
          <a:p>
            <a:endParaRPr lang="en-GB" dirty="0" smtClean="0"/>
          </a:p>
          <a:p>
            <a:r>
              <a:rPr lang="en-GB" dirty="0" smtClean="0"/>
              <a:t>Mini-Woodies – 45min per day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5459" y="6059950"/>
            <a:ext cx="2658086" cy="64013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243522" cy="179847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586682" y="4751059"/>
            <a:ext cx="2335689" cy="19974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63321" y="328705"/>
            <a:ext cx="3350169" cy="2369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502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79506" y="365124"/>
            <a:ext cx="9342120" cy="1325563"/>
          </a:xfrm>
        </p:spPr>
        <p:txBody>
          <a:bodyPr/>
          <a:lstStyle/>
          <a:p>
            <a:r>
              <a:rPr lang="en-GB" b="1" dirty="0" smtClean="0"/>
              <a:t>EYFS Curriculum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22514" y="1993843"/>
            <a:ext cx="5497285" cy="4066107"/>
          </a:xfrm>
        </p:spPr>
        <p:txBody>
          <a:bodyPr>
            <a:normAutofit/>
          </a:bodyPr>
          <a:lstStyle/>
          <a:p>
            <a:r>
              <a:rPr lang="en-GB" b="1" dirty="0" smtClean="0"/>
              <a:t>Prime Areas:</a:t>
            </a:r>
          </a:p>
          <a:p>
            <a:r>
              <a:rPr lang="en-GB" dirty="0" smtClean="0"/>
              <a:t>Personal, Social and Emotional Development</a:t>
            </a:r>
          </a:p>
          <a:p>
            <a:r>
              <a:rPr lang="en-GB" dirty="0" smtClean="0"/>
              <a:t>Communication and Language</a:t>
            </a:r>
          </a:p>
          <a:p>
            <a:r>
              <a:rPr lang="en-GB" dirty="0" smtClean="0"/>
              <a:t>Physical Development</a:t>
            </a:r>
          </a:p>
          <a:p>
            <a:endParaRPr lang="en-GB" b="1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6172200" y="2090057"/>
            <a:ext cx="5181600" cy="4086906"/>
          </a:xfrm>
        </p:spPr>
        <p:txBody>
          <a:bodyPr>
            <a:normAutofit/>
          </a:bodyPr>
          <a:lstStyle/>
          <a:p>
            <a:r>
              <a:rPr lang="en-GB" b="1" dirty="0" smtClean="0"/>
              <a:t>Specific Areas (Blue Acorns)</a:t>
            </a:r>
          </a:p>
          <a:p>
            <a:r>
              <a:rPr lang="en-GB" dirty="0" smtClean="0"/>
              <a:t>Literacy</a:t>
            </a:r>
          </a:p>
          <a:p>
            <a:r>
              <a:rPr lang="en-GB" dirty="0" smtClean="0"/>
              <a:t>Maths</a:t>
            </a:r>
          </a:p>
          <a:p>
            <a:r>
              <a:rPr lang="en-GB" dirty="0" smtClean="0"/>
              <a:t>Understanding the World</a:t>
            </a:r>
          </a:p>
          <a:p>
            <a:r>
              <a:rPr lang="en-GB" dirty="0" smtClean="0"/>
              <a:t>Expressive Arts and Design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5459" y="6059950"/>
            <a:ext cx="2658086" cy="64013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984" y="128668"/>
            <a:ext cx="2243522" cy="179847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225" y="4355303"/>
            <a:ext cx="2862683" cy="234478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32814" y="4355303"/>
            <a:ext cx="2339386" cy="2344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598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45685" y="468124"/>
            <a:ext cx="7779327" cy="1325563"/>
          </a:xfrm>
        </p:spPr>
        <p:txBody>
          <a:bodyPr/>
          <a:lstStyle/>
          <a:p>
            <a:r>
              <a:rPr lang="en-GB" dirty="0" smtClean="0">
                <a:latin typeface="+mn-lt"/>
              </a:rPr>
              <a:t>Phonics</a:t>
            </a:r>
            <a:endParaRPr lang="en-GB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  <a:p>
            <a:r>
              <a:rPr lang="en-GB" dirty="0" smtClean="0"/>
              <a:t>Phonics is taught everyday during discrete phonics lessons </a:t>
            </a:r>
          </a:p>
          <a:p>
            <a:r>
              <a:rPr lang="en-GB" dirty="0"/>
              <a:t>We now follow Little </a:t>
            </a:r>
            <a:r>
              <a:rPr lang="en-GB" dirty="0" err="1"/>
              <a:t>Wandle</a:t>
            </a:r>
            <a:r>
              <a:rPr lang="en-GB" dirty="0"/>
              <a:t> Letters and Sounds Revised</a:t>
            </a:r>
          </a:p>
          <a:p>
            <a:r>
              <a:rPr lang="en-GB" dirty="0" smtClean="0"/>
              <a:t>Nursery children – Foundations for Phonics</a:t>
            </a:r>
          </a:p>
          <a:p>
            <a:pPr marL="0" indent="0">
              <a:buNone/>
            </a:pPr>
            <a:r>
              <a:rPr lang="en-GB" dirty="0" smtClean="0"/>
              <a:t>               Sharing stories and poems</a:t>
            </a:r>
          </a:p>
          <a:p>
            <a:pPr marL="0" indent="0">
              <a:buNone/>
            </a:pPr>
            <a:r>
              <a:rPr lang="en-GB" dirty="0" smtClean="0"/>
              <a:t>               Rhymes and action rhymes</a:t>
            </a:r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              Listening and attention, including oral blending</a:t>
            </a:r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              Develop vocabulary and high quality language</a:t>
            </a:r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163" y="231667"/>
            <a:ext cx="2243522" cy="179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92827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3522" y="297843"/>
            <a:ext cx="10515600" cy="1325563"/>
          </a:xfrm>
        </p:spPr>
        <p:txBody>
          <a:bodyPr/>
          <a:lstStyle/>
          <a:p>
            <a:r>
              <a:rPr lang="en-GB" b="1" dirty="0" smtClean="0"/>
              <a:t>EYFS Assessment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993843"/>
            <a:ext cx="10515600" cy="4183120"/>
          </a:xfrm>
        </p:spPr>
        <p:txBody>
          <a:bodyPr>
            <a:normAutofit lnSpcReduction="10000"/>
          </a:bodyPr>
          <a:lstStyle/>
          <a:p>
            <a:r>
              <a:rPr lang="en-GB" sz="3200" dirty="0" smtClean="0"/>
              <a:t>OPAL – Observation of Play and Learning</a:t>
            </a:r>
          </a:p>
          <a:p>
            <a:r>
              <a:rPr lang="en-GB" sz="3200" dirty="0" smtClean="0"/>
              <a:t>All children baseline – parents receive report on 1</a:t>
            </a:r>
            <a:r>
              <a:rPr lang="en-GB" sz="3200" baseline="30000" dirty="0" smtClean="0"/>
              <a:t>st</a:t>
            </a:r>
            <a:r>
              <a:rPr lang="en-GB" sz="3200" dirty="0" smtClean="0"/>
              <a:t> October </a:t>
            </a:r>
          </a:p>
          <a:p>
            <a:r>
              <a:rPr lang="en-GB" sz="3200" dirty="0" smtClean="0"/>
              <a:t>Children assessed on their birth month and 6 months later</a:t>
            </a:r>
          </a:p>
          <a:p>
            <a:r>
              <a:rPr lang="en-GB" sz="3200" dirty="0" smtClean="0"/>
              <a:t>Milestones based on child’s age</a:t>
            </a:r>
          </a:p>
          <a:p>
            <a:r>
              <a:rPr lang="en-GB" sz="3200" dirty="0" smtClean="0"/>
              <a:t>Met/not yet</a:t>
            </a:r>
          </a:p>
          <a:p>
            <a:r>
              <a:rPr lang="en-GB" sz="3200" dirty="0" smtClean="0"/>
              <a:t>Parents view added on reports</a:t>
            </a:r>
          </a:p>
          <a:p>
            <a:endParaRPr lang="en-GB" dirty="0" smtClean="0"/>
          </a:p>
          <a:p>
            <a:r>
              <a:rPr lang="en-GB" dirty="0" smtClean="0"/>
              <a:t>Red Acorns – 2 year old progress check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5459" y="6059950"/>
            <a:ext cx="2658086" cy="64013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1387"/>
            <a:ext cx="2243522" cy="179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8648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3873" y="392834"/>
            <a:ext cx="10515600" cy="1325563"/>
          </a:xfrm>
        </p:spPr>
        <p:txBody>
          <a:bodyPr/>
          <a:lstStyle/>
          <a:p>
            <a:r>
              <a:rPr lang="en-GB" b="1" dirty="0" smtClean="0"/>
              <a:t>EYFS Parents Evening for Nursery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92035"/>
            <a:ext cx="10515600" cy="4084927"/>
          </a:xfrm>
        </p:spPr>
        <p:txBody>
          <a:bodyPr/>
          <a:lstStyle/>
          <a:p>
            <a:r>
              <a:rPr lang="en-GB" sz="3400" dirty="0" smtClean="0"/>
              <a:t>28</a:t>
            </a:r>
            <a:r>
              <a:rPr lang="en-GB" sz="3400" baseline="30000" dirty="0" smtClean="0"/>
              <a:t>th</a:t>
            </a:r>
            <a:r>
              <a:rPr lang="en-GB" sz="3400" dirty="0" smtClean="0"/>
              <a:t> and 29</a:t>
            </a:r>
            <a:r>
              <a:rPr lang="en-GB" sz="3400" baseline="30000" dirty="0" smtClean="0"/>
              <a:t>th</a:t>
            </a:r>
            <a:r>
              <a:rPr lang="en-GB" sz="3400" dirty="0" smtClean="0"/>
              <a:t> September</a:t>
            </a:r>
          </a:p>
          <a:p>
            <a:r>
              <a:rPr lang="en-GB" sz="3400" dirty="0" smtClean="0"/>
              <a:t>Talk about settling in and next steps </a:t>
            </a:r>
          </a:p>
          <a:p>
            <a:r>
              <a:rPr lang="en-GB" sz="3400" dirty="0" smtClean="0"/>
              <a:t>On the child’s assessment month parents will be asked to meet the class teacher to add their views on the report and to discuss next steps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5459" y="6059950"/>
            <a:ext cx="2658086" cy="64013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712" y="0"/>
            <a:ext cx="2243522" cy="179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9536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21070" y="332707"/>
            <a:ext cx="9359537" cy="1325563"/>
          </a:xfrm>
        </p:spPr>
        <p:txBody>
          <a:bodyPr/>
          <a:lstStyle/>
          <a:p>
            <a:r>
              <a:rPr lang="en-GB" b="1" dirty="0" smtClean="0"/>
              <a:t>Observations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6023" y="2098765"/>
            <a:ext cx="10517777" cy="4078197"/>
          </a:xfrm>
        </p:spPr>
        <p:txBody>
          <a:bodyPr>
            <a:normAutofit lnSpcReduction="10000"/>
          </a:bodyPr>
          <a:lstStyle/>
          <a:p>
            <a:pPr algn="just"/>
            <a:r>
              <a:rPr lang="en-GB" dirty="0" smtClean="0"/>
              <a:t>All staff completes group observations of the children’s learning and play every day. These observations will be uploaded to Google Classroom – only children tagged.</a:t>
            </a:r>
          </a:p>
          <a:p>
            <a:pPr algn="just"/>
            <a:r>
              <a:rPr lang="en-GB" dirty="0" smtClean="0"/>
              <a:t>Parents to log in to Google Classroom regularly to check observations and communications.</a:t>
            </a:r>
          </a:p>
          <a:p>
            <a:pPr algn="just"/>
            <a:r>
              <a:rPr lang="en-GB" dirty="0" smtClean="0"/>
              <a:t>Emoji passwords for Google Classroom are stuck on your child’s reading diary.</a:t>
            </a:r>
          </a:p>
          <a:p>
            <a:pPr algn="just"/>
            <a:r>
              <a:rPr lang="en-GB" dirty="0" smtClean="0"/>
              <a:t>Individual WOW observations are written as needed and stuck on your child’s paper learning journey that will be shared with you at the end of the year and pop-ins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5459" y="6059950"/>
            <a:ext cx="2658086" cy="64013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548" y="96251"/>
            <a:ext cx="2243522" cy="179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035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21070" y="332707"/>
            <a:ext cx="9359537" cy="1325563"/>
          </a:xfrm>
        </p:spPr>
        <p:txBody>
          <a:bodyPr/>
          <a:lstStyle/>
          <a:p>
            <a:r>
              <a:rPr lang="en-GB" b="1" dirty="0" smtClean="0"/>
              <a:t>Daily Feedback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6023" y="2098765"/>
            <a:ext cx="10517777" cy="4078197"/>
          </a:xfrm>
        </p:spPr>
        <p:txBody>
          <a:bodyPr>
            <a:normAutofit/>
          </a:bodyPr>
          <a:lstStyle/>
          <a:p>
            <a:pPr algn="just"/>
            <a:r>
              <a:rPr lang="en-GB" dirty="0" smtClean="0"/>
              <a:t>Red Acorns – staff will be able to give feedback on your child’s day. this includes nappies, sleep and lunch. Information is given verbally and on request.</a:t>
            </a:r>
          </a:p>
          <a:p>
            <a:pPr marL="0" indent="0" algn="just">
              <a:buNone/>
            </a:pPr>
            <a:endParaRPr lang="en-GB" dirty="0" smtClean="0"/>
          </a:p>
          <a:p>
            <a:pPr algn="just"/>
            <a:r>
              <a:rPr lang="en-GB" dirty="0" smtClean="0"/>
              <a:t>Blue Acorns – we encourage children to verbalise their favourite daily activity to their parents at the end of the day. Staff will feedback on more detailed information where necessary.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5459" y="6059950"/>
            <a:ext cx="2658086" cy="64013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548" y="96251"/>
            <a:ext cx="2243522" cy="179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735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21070" y="332707"/>
            <a:ext cx="9359537" cy="1325563"/>
          </a:xfrm>
        </p:spPr>
        <p:txBody>
          <a:bodyPr/>
          <a:lstStyle/>
          <a:p>
            <a:r>
              <a:rPr lang="en-GB" b="1" dirty="0" smtClean="0"/>
              <a:t>Snack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6023" y="2098765"/>
            <a:ext cx="10517777" cy="4078197"/>
          </a:xfrm>
        </p:spPr>
        <p:txBody>
          <a:bodyPr>
            <a:normAutofit/>
          </a:bodyPr>
          <a:lstStyle/>
          <a:p>
            <a:r>
              <a:rPr lang="en-GB" dirty="0"/>
              <a:t>In </a:t>
            </a:r>
            <a:r>
              <a:rPr lang="en-GB" dirty="0" smtClean="0"/>
              <a:t>Nursery </a:t>
            </a:r>
            <a:r>
              <a:rPr lang="en-GB" dirty="0"/>
              <a:t>there is a rolling snack café open </a:t>
            </a:r>
            <a:r>
              <a:rPr lang="en-GB" dirty="0" smtClean="0"/>
              <a:t>at all times.</a:t>
            </a:r>
            <a:endParaRPr lang="en-GB" dirty="0"/>
          </a:p>
          <a:p>
            <a:r>
              <a:rPr lang="en-GB" dirty="0"/>
              <a:t>Children can help themselves to fruit, milk and water.</a:t>
            </a:r>
          </a:p>
          <a:p>
            <a:r>
              <a:rPr lang="en-GB" dirty="0"/>
              <a:t>This is optional but we will remind children that they can visit the snack café. </a:t>
            </a:r>
          </a:p>
          <a:p>
            <a:r>
              <a:rPr lang="en-GB" dirty="0"/>
              <a:t>Children sign in </a:t>
            </a:r>
            <a:r>
              <a:rPr lang="en-GB" dirty="0" smtClean="0"/>
              <a:t>with their photo and </a:t>
            </a:r>
            <a:r>
              <a:rPr lang="en-GB" dirty="0"/>
              <a:t>they need to wait until a seat is available. </a:t>
            </a:r>
          </a:p>
          <a:p>
            <a:r>
              <a:rPr lang="en-GB" dirty="0"/>
              <a:t>Please do not bring a snack from home. </a:t>
            </a:r>
          </a:p>
          <a:p>
            <a:pPr algn="just"/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5459" y="6059950"/>
            <a:ext cx="2658086" cy="64013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548" y="96251"/>
            <a:ext cx="2243522" cy="179847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05459" y="86952"/>
            <a:ext cx="2165367" cy="2977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485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21070" y="332707"/>
            <a:ext cx="9359537" cy="1325563"/>
          </a:xfrm>
        </p:spPr>
        <p:txBody>
          <a:bodyPr/>
          <a:lstStyle/>
          <a:p>
            <a:r>
              <a:rPr lang="en-GB" b="1" dirty="0" smtClean="0"/>
              <a:t>What to bring to nursery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6023" y="2098765"/>
            <a:ext cx="10517777" cy="4078197"/>
          </a:xfrm>
        </p:spPr>
        <p:txBody>
          <a:bodyPr>
            <a:normAutofit/>
          </a:bodyPr>
          <a:lstStyle/>
          <a:p>
            <a:r>
              <a:rPr lang="en-GB" dirty="0"/>
              <a:t>Book bag, no rucksacks </a:t>
            </a:r>
          </a:p>
          <a:p>
            <a:r>
              <a:rPr lang="en-GB" dirty="0"/>
              <a:t>Reading folder with reading diary </a:t>
            </a:r>
            <a:endParaRPr lang="en-GB" dirty="0" smtClean="0"/>
          </a:p>
          <a:p>
            <a:r>
              <a:rPr lang="en-GB" dirty="0" smtClean="0"/>
              <a:t>Water bottle with only water in</a:t>
            </a:r>
          </a:p>
          <a:p>
            <a:r>
              <a:rPr lang="en-GB" dirty="0" smtClean="0"/>
              <a:t>Healthy packed lunch inside a labelled lunch box</a:t>
            </a:r>
          </a:p>
          <a:p>
            <a:r>
              <a:rPr lang="en-GB" dirty="0" smtClean="0"/>
              <a:t>Jacket </a:t>
            </a:r>
            <a:r>
              <a:rPr lang="en-GB" dirty="0"/>
              <a:t>or hat depending on weather </a:t>
            </a:r>
          </a:p>
          <a:p>
            <a:r>
              <a:rPr lang="en-GB" dirty="0"/>
              <a:t>Waterproofs and wellies to stay in school </a:t>
            </a:r>
          </a:p>
          <a:p>
            <a:r>
              <a:rPr lang="en-GB" dirty="0"/>
              <a:t>A whole set of spare </a:t>
            </a:r>
            <a:r>
              <a:rPr lang="en-GB" dirty="0" smtClean="0"/>
              <a:t>clothes, </a:t>
            </a:r>
            <a:r>
              <a:rPr lang="en-GB" dirty="0"/>
              <a:t>including knickers, top, </a:t>
            </a:r>
            <a:r>
              <a:rPr lang="en-GB" dirty="0" smtClean="0"/>
              <a:t>socks </a:t>
            </a:r>
            <a:r>
              <a:rPr lang="en-GB" dirty="0"/>
              <a:t>and bottoms/ dress- all items must be labelled </a:t>
            </a:r>
            <a:r>
              <a:rPr lang="en-GB" dirty="0" smtClean="0"/>
              <a:t>and stay at nursery</a:t>
            </a:r>
            <a:endParaRPr lang="en-GB" dirty="0"/>
          </a:p>
          <a:p>
            <a:pPr algn="just"/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5459" y="6059950"/>
            <a:ext cx="2658086" cy="64013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548" y="96251"/>
            <a:ext cx="2243522" cy="179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185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9553" y="348500"/>
            <a:ext cx="10515600" cy="1325563"/>
          </a:xfrm>
        </p:spPr>
        <p:txBody>
          <a:bodyPr/>
          <a:lstStyle/>
          <a:p>
            <a:r>
              <a:rPr lang="en-GB" b="1" dirty="0" smtClean="0"/>
              <a:t>Reading journals/records</a:t>
            </a:r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5459" y="6059950"/>
            <a:ext cx="2658086" cy="640135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1886" y="1960593"/>
            <a:ext cx="9116189" cy="4401697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pPr algn="just"/>
            <a:r>
              <a:rPr lang="en-GB" dirty="0" smtClean="0"/>
              <a:t>Story book – children will independently choose a book of interest every week depending on their days of attendance</a:t>
            </a:r>
          </a:p>
          <a:p>
            <a:pPr algn="just"/>
            <a:r>
              <a:rPr lang="en-GB" dirty="0" smtClean="0"/>
              <a:t>School adults record in green pen</a:t>
            </a:r>
          </a:p>
          <a:p>
            <a:pPr algn="just"/>
            <a:r>
              <a:rPr lang="en-GB" dirty="0"/>
              <a:t>Reading daily and recording on reading </a:t>
            </a:r>
            <a:r>
              <a:rPr lang="en-GB" dirty="0" smtClean="0"/>
              <a:t>records – Parents to read a story book to their child and to write a comment on their child’s reading record</a:t>
            </a:r>
          </a:p>
          <a:p>
            <a:pPr algn="just"/>
            <a:r>
              <a:rPr lang="en-GB" dirty="0" smtClean="0"/>
              <a:t>Reading records will be checked when children change their story book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30940">
            <a:off x="9648281" y="273852"/>
            <a:ext cx="1863932" cy="235975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031" y="18852"/>
            <a:ext cx="2243522" cy="179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376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9553" y="348500"/>
            <a:ext cx="10515600" cy="1325563"/>
          </a:xfrm>
        </p:spPr>
        <p:txBody>
          <a:bodyPr/>
          <a:lstStyle/>
          <a:p>
            <a:r>
              <a:rPr lang="en-GB" b="1" dirty="0" smtClean="0"/>
              <a:t>Communication</a:t>
            </a:r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5459" y="6059950"/>
            <a:ext cx="2658086" cy="640135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872" y="2028679"/>
            <a:ext cx="10515600" cy="4351338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Weekly school and nursery newsletter, Twitter, Instagram and Website </a:t>
            </a:r>
          </a:p>
          <a:p>
            <a:r>
              <a:rPr lang="en-GB" dirty="0" smtClean="0">
                <a:hlinkClick r:id="rId3"/>
              </a:rPr>
              <a:t>office@claygate.surrey.sch.uk</a:t>
            </a:r>
            <a:r>
              <a:rPr lang="en-GB" dirty="0" smtClean="0"/>
              <a:t> should be used for the majority of enquiries and communication needs (Tel 01372 465 348)</a:t>
            </a:r>
          </a:p>
          <a:p>
            <a:r>
              <a:rPr lang="en-GB" dirty="0" smtClean="0"/>
              <a:t>Class </a:t>
            </a:r>
            <a:r>
              <a:rPr lang="en-GB" dirty="0"/>
              <a:t>teachers may </a:t>
            </a:r>
            <a:r>
              <a:rPr lang="en-GB" dirty="0" smtClean="0"/>
              <a:t>however also be contacted via </a:t>
            </a:r>
            <a:r>
              <a:rPr lang="en-GB" dirty="0"/>
              <a:t>email </a:t>
            </a:r>
            <a:r>
              <a:rPr lang="en-GB" dirty="0" smtClean="0"/>
              <a:t>and </a:t>
            </a:r>
            <a:r>
              <a:rPr lang="en-GB" dirty="0"/>
              <a:t>will endeavour to respond within 24 </a:t>
            </a:r>
            <a:r>
              <a:rPr lang="en-GB" dirty="0" smtClean="0"/>
              <a:t>hours – emails won’t be replied to during </a:t>
            </a:r>
            <a:r>
              <a:rPr lang="en-GB" smtClean="0"/>
              <a:t>school hours</a:t>
            </a:r>
            <a:endParaRPr lang="en-GB" dirty="0"/>
          </a:p>
          <a:p>
            <a:endParaRPr lang="en-GB" dirty="0" smtClean="0"/>
          </a:p>
          <a:p>
            <a:r>
              <a:rPr lang="en-GB" dirty="0" smtClean="0"/>
              <a:t>If you have any issues, please first see a member of the teaching team</a:t>
            </a:r>
          </a:p>
          <a:p>
            <a:r>
              <a:rPr lang="en-GB" dirty="0" smtClean="0"/>
              <a:t>Miss Dias is the head of EYFS </a:t>
            </a:r>
          </a:p>
          <a:p>
            <a:r>
              <a:rPr lang="en-GB" dirty="0" smtClean="0"/>
              <a:t>If you have any concerns, our inclusion leader, Mrs </a:t>
            </a:r>
            <a:r>
              <a:rPr lang="en-GB" dirty="0" err="1" smtClean="0"/>
              <a:t>Cunniffe</a:t>
            </a:r>
            <a:r>
              <a:rPr lang="en-GB" dirty="0" smtClean="0"/>
              <a:t> can be contacted on </a:t>
            </a:r>
            <a:r>
              <a:rPr lang="en-GB" dirty="0" smtClean="0">
                <a:hlinkClick r:id="rId4"/>
              </a:rPr>
              <a:t>sen@claygate.surrey.sch.uk</a:t>
            </a:r>
            <a:endParaRPr lang="en-GB" dirty="0" smtClean="0"/>
          </a:p>
          <a:p>
            <a:endParaRPr lang="en-GB" dirty="0" smtClean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031" y="112043"/>
            <a:ext cx="2243522" cy="179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054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9553" y="348500"/>
            <a:ext cx="10515600" cy="1325563"/>
          </a:xfrm>
        </p:spPr>
        <p:txBody>
          <a:bodyPr/>
          <a:lstStyle/>
          <a:p>
            <a:r>
              <a:rPr lang="en-GB" b="1" dirty="0" smtClean="0"/>
              <a:t>Volunteers, PA and Friends</a:t>
            </a:r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5459" y="6059950"/>
            <a:ext cx="2658086" cy="640135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8447" y="2010952"/>
            <a:ext cx="10515600" cy="4351338"/>
          </a:xfrm>
        </p:spPr>
        <p:txBody>
          <a:bodyPr>
            <a:normAutofit/>
          </a:bodyPr>
          <a:lstStyle/>
          <a:p>
            <a:r>
              <a:rPr lang="en-GB" dirty="0" smtClean="0"/>
              <a:t>We would love to have volunteers to support us across the school. Currently this is something which remains on pause</a:t>
            </a:r>
          </a:p>
          <a:p>
            <a:r>
              <a:rPr lang="en-GB" dirty="0" smtClean="0"/>
              <a:t>All parents and carers are automatically members of Claygate Primary School Parents Association: Class reps</a:t>
            </a:r>
          </a:p>
          <a:p>
            <a:r>
              <a:rPr lang="en-GB" dirty="0" smtClean="0"/>
              <a:t>Friends Of Claygate Primary School: Voluntary donations (and even better with gift aid) actually helps us to keep CPS fully equipped and running.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31" y="212476"/>
            <a:ext cx="2243522" cy="179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294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604</TotalTime>
  <Words>867</Words>
  <Application>Microsoft Office PowerPoint</Application>
  <PresentationFormat>Widescreen</PresentationFormat>
  <Paragraphs>119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Welcome to Acorns Nursery Curriculum Evening</vt:lpstr>
      <vt:lpstr>Meet the Team</vt:lpstr>
      <vt:lpstr>Meet the Senior Leadership Team</vt:lpstr>
      <vt:lpstr>Our CPS Values</vt:lpstr>
      <vt:lpstr>Our Expectations</vt:lpstr>
      <vt:lpstr>Timetable – Red Acorns</vt:lpstr>
      <vt:lpstr>Timetable – Blue Acorns</vt:lpstr>
      <vt:lpstr>Learning Through Play</vt:lpstr>
      <vt:lpstr>EYFS Curriculum</vt:lpstr>
      <vt:lpstr>Phonics</vt:lpstr>
      <vt:lpstr>EYFS Assessment </vt:lpstr>
      <vt:lpstr>EYFS Parents Evening for Nursery</vt:lpstr>
      <vt:lpstr>Observations</vt:lpstr>
      <vt:lpstr>Daily Feedback</vt:lpstr>
      <vt:lpstr>Snack</vt:lpstr>
      <vt:lpstr>What to bring to nursery</vt:lpstr>
      <vt:lpstr>Reading journals/records</vt:lpstr>
      <vt:lpstr>Communication</vt:lpstr>
      <vt:lpstr>Volunteers, PA and Friends</vt:lpstr>
    </vt:vector>
  </TitlesOfParts>
  <Company>Kingswood House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X Curriculum Evening 2019</dc:title>
  <dc:creator>Sandra Cunningham</dc:creator>
  <cp:lastModifiedBy>Luisa Martins Dias</cp:lastModifiedBy>
  <cp:revision>50</cp:revision>
  <dcterms:created xsi:type="dcterms:W3CDTF">2019-09-10T10:25:04Z</dcterms:created>
  <dcterms:modified xsi:type="dcterms:W3CDTF">2021-09-15T14:48:44Z</dcterms:modified>
</cp:coreProperties>
</file>